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07612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87039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73856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56130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03780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96378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60729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4899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28951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08503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76848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42210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1828800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Rayat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Shikshan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Sanstha’s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R. B. Narayanrao Borawake College, Shrirampur,</a:t>
            </a:r>
          </a:p>
          <a:p>
            <a:pPr algn="ctr"/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Tal. Shrirampur, Dist. </a:t>
            </a:r>
            <a:r>
              <a:rPr lang="en-US" sz="320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Ahmednagar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828801"/>
            <a:ext cx="89916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Dr. G. V. Lokhande</a:t>
            </a:r>
          </a:p>
          <a:p>
            <a:pPr algn="ctr">
              <a:lnSpc>
                <a:spcPct val="150000"/>
              </a:lnSpc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Class:          </a:t>
            </a:r>
          </a:p>
          <a:p>
            <a:pPr algn="ctr" fontAlgn="auto">
              <a:lnSpc>
                <a:spcPct val="15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F.Y..B.A.</a:t>
            </a:r>
          </a:p>
          <a:p>
            <a:pPr algn="ctr">
              <a:lnSpc>
                <a:spcPct val="150000"/>
              </a:lnSpc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Subject :</a:t>
            </a:r>
          </a:p>
          <a:p>
            <a:pPr algn="ctr" fontAlgn="auto">
              <a:lnSpc>
                <a:spcPct val="15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General Psychology (G-1)</a:t>
            </a:r>
          </a:p>
          <a:p>
            <a:pPr algn="ctr">
              <a:lnSpc>
                <a:spcPct val="150000"/>
              </a:lnSpc>
              <a:defRPr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Topic: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</a:p>
          <a:p>
            <a:pPr algn="ctr" fontAlgn="auto">
              <a:lnSpc>
                <a:spcPct val="15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Definition, Goals, Perspectives of Psychology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What is Psychology 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Psychology is the scientific study of behavior and mental processes.</a:t>
            </a:r>
          </a:p>
          <a:p>
            <a:pPr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Behavior refer to all of our overt actions and reactions</a:t>
            </a:r>
          </a:p>
          <a:p>
            <a:pPr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FF0000"/>
                </a:solidFill>
              </a:rPr>
              <a:t>Mental Process refer to all the internal, covert activity of our mind</a:t>
            </a:r>
          </a:p>
          <a:p>
            <a:pPr>
              <a:buFont typeface="Wingdings" pitchFamily="2" charset="2"/>
              <a:buChar char="v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Goals of psychology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75238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Four Goals of Psychology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dirty="0" smtClean="0">
                <a:solidFill>
                  <a:srgbClr val="0070C0"/>
                </a:solidFill>
              </a:rPr>
              <a:t>Description: What is Happening ?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dirty="0" smtClean="0"/>
              <a:t>Explanation: Why is it Happening?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dirty="0" smtClean="0">
                <a:solidFill>
                  <a:srgbClr val="0070C0"/>
                </a:solidFill>
              </a:rPr>
              <a:t>Perdition: When will it Happen Again?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dirty="0" smtClean="0"/>
              <a:t>Control: How Can it Be Changed?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9916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 History and Perspectives of Psychology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8991600" cy="601980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sz="4600" b="1" dirty="0" smtClean="0">
                <a:solidFill>
                  <a:srgbClr val="FF0000"/>
                </a:solidFill>
              </a:rPr>
              <a:t>Structuralism Perspective</a:t>
            </a:r>
            <a:r>
              <a:rPr lang="en-US" sz="3800" dirty="0" smtClean="0">
                <a:solidFill>
                  <a:srgbClr val="FF0000"/>
                </a:solidFill>
              </a:rPr>
              <a:t>: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lnSpc>
                <a:spcPct val="120000"/>
              </a:lnSpc>
              <a:buFont typeface="Wingdings" pitchFamily="2" charset="2"/>
              <a:buChar char="v"/>
            </a:pP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sz="4100" dirty="0" smtClean="0">
                <a:solidFill>
                  <a:srgbClr val="0070C0"/>
                </a:solidFill>
              </a:rPr>
              <a:t>Wilhelm Wundt, (1832-1920) </a:t>
            </a:r>
          </a:p>
          <a:p>
            <a:pPr>
              <a:lnSpc>
                <a:spcPct val="120000"/>
              </a:lnSpc>
              <a:buFont typeface="Wingdings" pitchFamily="2" charset="2"/>
              <a:buChar char="v"/>
            </a:pPr>
            <a:r>
              <a:rPr lang="en-US" sz="4100" dirty="0" smtClean="0">
                <a:solidFill>
                  <a:srgbClr val="0070C0"/>
                </a:solidFill>
              </a:rPr>
              <a:t>Psychology Laboratory in </a:t>
            </a:r>
            <a:r>
              <a:rPr lang="en-US" sz="4100" dirty="0" err="1" smtClean="0">
                <a:solidFill>
                  <a:srgbClr val="0070C0"/>
                </a:solidFill>
              </a:rPr>
              <a:t>Leipzing</a:t>
            </a:r>
            <a:r>
              <a:rPr lang="en-US" sz="4100" dirty="0" smtClean="0">
                <a:solidFill>
                  <a:srgbClr val="0070C0"/>
                </a:solidFill>
              </a:rPr>
              <a:t>, Germany: 1879</a:t>
            </a:r>
          </a:p>
          <a:p>
            <a:pPr>
              <a:lnSpc>
                <a:spcPct val="120000"/>
              </a:lnSpc>
              <a:buFont typeface="Wingdings" pitchFamily="2" charset="2"/>
              <a:buChar char="v"/>
            </a:pPr>
            <a:r>
              <a:rPr lang="en-US" sz="4100" dirty="0" smtClean="0">
                <a:solidFill>
                  <a:srgbClr val="FF0000"/>
                </a:solidFill>
              </a:rPr>
              <a:t> Wilhelm Wundt : Father of Psychology</a:t>
            </a:r>
          </a:p>
          <a:p>
            <a:pPr>
              <a:lnSpc>
                <a:spcPct val="120000"/>
              </a:lnSpc>
              <a:buFont typeface="Wingdings" pitchFamily="2" charset="2"/>
              <a:buChar char="v"/>
            </a:pPr>
            <a:r>
              <a:rPr lang="en-US" sz="4100" dirty="0" smtClean="0">
                <a:solidFill>
                  <a:srgbClr val="FF0000"/>
                </a:solidFill>
              </a:rPr>
              <a:t> </a:t>
            </a:r>
            <a:r>
              <a:rPr lang="en-US" sz="4100" dirty="0" smtClean="0">
                <a:solidFill>
                  <a:srgbClr val="00B0F0"/>
                </a:solidFill>
              </a:rPr>
              <a:t>Focused on structure of the Mind</a:t>
            </a:r>
          </a:p>
          <a:p>
            <a:pPr>
              <a:lnSpc>
                <a:spcPct val="120000"/>
              </a:lnSpc>
              <a:buFont typeface="Wingdings" pitchFamily="2" charset="2"/>
              <a:buChar char="v"/>
            </a:pPr>
            <a:r>
              <a:rPr lang="en-US" sz="4100" dirty="0" smtClean="0">
                <a:solidFill>
                  <a:srgbClr val="FF0000"/>
                </a:solidFill>
              </a:rPr>
              <a:t> Developed  the method of objective introspection</a:t>
            </a:r>
          </a:p>
          <a:p>
            <a:pPr>
              <a:lnSpc>
                <a:spcPct val="120000"/>
              </a:lnSpc>
              <a:buFont typeface="Wingdings" pitchFamily="2" charset="2"/>
              <a:buChar char="v"/>
            </a:pPr>
            <a:r>
              <a:rPr lang="en-US" sz="4100" dirty="0" smtClean="0">
                <a:solidFill>
                  <a:srgbClr val="00B0F0"/>
                </a:solidFill>
              </a:rPr>
              <a:t>Objective Introspection means the process of examining and measuring one’s own thoughts and mental activities.</a:t>
            </a:r>
          </a:p>
          <a:p>
            <a:pPr>
              <a:lnSpc>
                <a:spcPct val="120000"/>
              </a:lnSpc>
              <a:buFont typeface="Wingdings" pitchFamily="2" charset="2"/>
              <a:buChar char="v"/>
            </a:pPr>
            <a:r>
              <a:rPr lang="en-US" sz="4100" dirty="0" smtClean="0">
                <a:solidFill>
                  <a:srgbClr val="FF0000"/>
                </a:solidFill>
              </a:rPr>
              <a:t>Edward </a:t>
            </a:r>
            <a:r>
              <a:rPr lang="en-US" sz="4100" dirty="0" err="1" smtClean="0">
                <a:solidFill>
                  <a:srgbClr val="FF0000"/>
                </a:solidFill>
              </a:rPr>
              <a:t>Titchener</a:t>
            </a:r>
            <a:r>
              <a:rPr lang="en-US" sz="4100" dirty="0" smtClean="0">
                <a:solidFill>
                  <a:srgbClr val="FF0000"/>
                </a:solidFill>
              </a:rPr>
              <a:t>: Students of Wilhelm Wundt.</a:t>
            </a:r>
          </a:p>
          <a:p>
            <a:pPr>
              <a:lnSpc>
                <a:spcPct val="120000"/>
              </a:lnSpc>
              <a:buNone/>
            </a:pPr>
            <a:r>
              <a:rPr lang="en-US" sz="4100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endParaRPr lang="en-US" sz="36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History and Perspectives of Psychology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8991600" cy="57912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FF0000"/>
                </a:solidFill>
              </a:rPr>
              <a:t>Functionalism Perspective: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rgbClr val="00B0F0"/>
                </a:solidFill>
              </a:rPr>
              <a:t>William James (1842-1910)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</a:rPr>
              <a:t>William James focused on how the mind allows people to adapt, live, work and play to their surrounding. 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FF0000"/>
                </a:solidFill>
              </a:rPr>
              <a:t>Gestalt Perspective: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</a:rPr>
              <a:t>Max </a:t>
            </a:r>
            <a:r>
              <a:rPr lang="en-US" dirty="0" err="1" smtClean="0">
                <a:solidFill>
                  <a:schemeClr val="tx1"/>
                </a:solidFill>
              </a:rPr>
              <a:t>Werteimer</a:t>
            </a:r>
            <a:r>
              <a:rPr lang="en-US" dirty="0" smtClean="0">
                <a:solidFill>
                  <a:schemeClr val="tx1"/>
                </a:solidFill>
              </a:rPr>
              <a:t> and others 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rgbClr val="FF0000"/>
                </a:solidFill>
              </a:rPr>
              <a:t>Gestalt Psychologists studied sensation and perception.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rgbClr val="00B0F0"/>
                </a:solidFill>
              </a:rPr>
              <a:t>Gestalt is a German Word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rgbClr val="FF0000"/>
                </a:solidFill>
              </a:rPr>
              <a:t>Gestalt means Good Form or Good Figure 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rgbClr val="0070C0"/>
                </a:solidFill>
              </a:rPr>
              <a:t>The focus on perception and sensation , Particularly the perception and whole figures</a:t>
            </a:r>
          </a:p>
          <a:p>
            <a:pPr>
              <a:buFont typeface="Wingdings" pitchFamily="2" charset="2"/>
              <a:buChar char="v"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v"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991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History and Perspectives of Psychology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rgbClr val="0070C0"/>
                </a:solidFill>
              </a:rPr>
              <a:t>Part of the study of cognitive psychology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FF0000"/>
                </a:solidFill>
              </a:rPr>
              <a:t>Psychoanalysis Perspective :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</a:rPr>
              <a:t>Dr. Sigmund Freud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rgbClr val="FF0000"/>
                </a:solidFill>
              </a:rPr>
              <a:t>Unconscious Mind controls much of conscious behavior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70C0"/>
                </a:solidFill>
              </a:rPr>
              <a:t>Behaviorism Perspective: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John B. Watson:  </a:t>
            </a:r>
            <a:r>
              <a:rPr lang="en-US" dirty="0" smtClean="0">
                <a:solidFill>
                  <a:srgbClr val="FF0000"/>
                </a:solidFill>
              </a:rPr>
              <a:t>Science of Behavior (1924)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rgbClr val="0070C0"/>
                </a:solidFill>
              </a:rPr>
              <a:t>Focus on Scientific Inquiry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rgbClr val="FF0000"/>
                </a:solidFill>
              </a:rPr>
              <a:t>Focus on observable Behavior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rgbClr val="0070C0"/>
                </a:solidFill>
              </a:rPr>
              <a:t>The Science of behavior that focus on observable behavior only – Behaviorism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rgbClr val="FF0000"/>
                </a:solidFill>
              </a:rPr>
              <a:t>Pavlov Conditioned Response</a:t>
            </a:r>
          </a:p>
          <a:p>
            <a:pPr>
              <a:buFont typeface="Wingdings" pitchFamily="2" charset="2"/>
              <a:buChar char="v"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v"/>
            </a:pPr>
            <a:endParaRPr lang="en-US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History and Perspectives of Psychology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8991600" cy="5715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70C0"/>
                </a:solidFill>
              </a:rPr>
              <a:t>Humanistic Perspective: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>
                <a:solidFill>
                  <a:srgbClr val="FF0000"/>
                </a:solidFill>
              </a:rPr>
              <a:t>Abraham Maslow and Carl Rogers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>
                <a:solidFill>
                  <a:srgbClr val="0070C0"/>
                </a:solidFill>
              </a:rPr>
              <a:t>Maslow and Rogers emphasized the human potential, 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>
                <a:solidFill>
                  <a:srgbClr val="0070C0"/>
                </a:solidFill>
              </a:rPr>
              <a:t>the ability of each person to become the best person he or she could be.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>
                <a:solidFill>
                  <a:srgbClr val="FF0000"/>
                </a:solidFill>
              </a:rPr>
              <a:t>Human Potential for self-Actualization</a:t>
            </a:r>
          </a:p>
          <a:p>
            <a:pPr marL="0" indent="0"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v"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History and Perspectives of Psychology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8991600" cy="5715000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tx1"/>
                </a:solidFill>
              </a:rPr>
              <a:t>Cognitive Perspective; 1960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>
                <a:solidFill>
                  <a:srgbClr val="FF0000"/>
                </a:solidFill>
              </a:rPr>
              <a:t>Cognitive Psychology focus on how people think, remember, 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>
                <a:solidFill>
                  <a:srgbClr val="FF0000"/>
                </a:solidFill>
              </a:rPr>
              <a:t>store and use information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>
                <a:solidFill>
                  <a:srgbClr val="0070C0"/>
                </a:solidFill>
              </a:rPr>
              <a:t>Cognitive perspective focus on memory, intelligence, 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>
                <a:solidFill>
                  <a:srgbClr val="0070C0"/>
                </a:solidFill>
              </a:rPr>
              <a:t>perception, 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>
                <a:solidFill>
                  <a:srgbClr val="0070C0"/>
                </a:solidFill>
              </a:rPr>
              <a:t>problem solving and learning</a:t>
            </a:r>
          </a:p>
          <a:p>
            <a:pPr>
              <a:buFont typeface="Wingdings" pitchFamily="2" charset="2"/>
              <a:buChar char="v"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v"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96100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991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History and Perspectives of Psychology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8991600" cy="5943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b="1" dirty="0" smtClean="0">
                <a:solidFill>
                  <a:srgbClr val="0070C0"/>
                </a:solidFill>
              </a:rPr>
              <a:t>Bio-Psycho-Socio-Cultural Perspective: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dirty="0" smtClean="0">
                <a:solidFill>
                  <a:srgbClr val="FF0000"/>
                </a:solidFill>
              </a:rPr>
              <a:t>Physical Factors and Behavior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dirty="0" smtClean="0">
                <a:solidFill>
                  <a:srgbClr val="0070C0"/>
                </a:solidFill>
              </a:rPr>
              <a:t>Mental Factors and Behavior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dirty="0" smtClean="0">
                <a:solidFill>
                  <a:srgbClr val="FF0000"/>
                </a:solidFill>
              </a:rPr>
              <a:t>Social Factors and Behavior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dirty="0" smtClean="0">
                <a:solidFill>
                  <a:srgbClr val="0070C0"/>
                </a:solidFill>
              </a:rPr>
              <a:t>Cultural Factors and Behavior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n-US" sz="1600" i="1" dirty="0">
                <a:solidFill>
                  <a:srgbClr val="00B0F0"/>
                </a:solidFill>
              </a:rPr>
              <a:t>Ref. Psychology: Saundra K. </a:t>
            </a:r>
            <a:r>
              <a:rPr lang="en-US" sz="1600" i="1" dirty="0" err="1">
                <a:solidFill>
                  <a:srgbClr val="00B0F0"/>
                </a:solidFill>
              </a:rPr>
              <a:t>Ciccarelli</a:t>
            </a:r>
            <a:r>
              <a:rPr lang="en-US" sz="1600" i="1" dirty="0">
                <a:solidFill>
                  <a:srgbClr val="00B0F0"/>
                </a:solidFill>
              </a:rPr>
              <a:t>, Glenn E. Meyer, </a:t>
            </a:r>
            <a:r>
              <a:rPr lang="en-US" sz="1600" i="1" dirty="0" err="1">
                <a:solidFill>
                  <a:srgbClr val="00B0F0"/>
                </a:solidFill>
              </a:rPr>
              <a:t>Girishwar</a:t>
            </a:r>
            <a:r>
              <a:rPr lang="en-US" sz="1600" i="1" dirty="0">
                <a:solidFill>
                  <a:srgbClr val="00B0F0"/>
                </a:solidFill>
              </a:rPr>
              <a:t> </a:t>
            </a:r>
            <a:r>
              <a:rPr lang="en-US" sz="1600" i="1" dirty="0" err="1">
                <a:solidFill>
                  <a:srgbClr val="00B0F0"/>
                </a:solidFill>
              </a:rPr>
              <a:t>Misra</a:t>
            </a:r>
            <a:r>
              <a:rPr lang="en-US" sz="1600" i="1" dirty="0">
                <a:solidFill>
                  <a:srgbClr val="00B0F0"/>
                </a:solidFill>
              </a:rPr>
              <a:t>, Pearson Education in South Asia. 2008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195</TotalTime>
  <Words>449</Words>
  <Application>Microsoft Office PowerPoint</Application>
  <PresentationFormat>On-screen Show (4:3)</PresentationFormat>
  <Paragraphs>87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What is Psychology ?</vt:lpstr>
      <vt:lpstr>Goals of psychology</vt:lpstr>
      <vt:lpstr> History and Perspectives of Psychology</vt:lpstr>
      <vt:lpstr>History and Perspectives of Psychology</vt:lpstr>
      <vt:lpstr>History and Perspectives of Psychology</vt:lpstr>
      <vt:lpstr>History and Perspectives of Psychology</vt:lpstr>
      <vt:lpstr>History and Perspectives of Psychology</vt:lpstr>
      <vt:lpstr>History and Perspectives of Psychology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rbnb</cp:lastModifiedBy>
  <cp:revision>93</cp:revision>
  <dcterms:created xsi:type="dcterms:W3CDTF">2006-08-16T00:00:00Z</dcterms:created>
  <dcterms:modified xsi:type="dcterms:W3CDTF">2018-12-16T10:26:42Z</dcterms:modified>
</cp:coreProperties>
</file>