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81" r:id="rId4"/>
    <p:sldId id="282" r:id="rId5"/>
    <p:sldId id="283" r:id="rId6"/>
    <p:sldId id="284" r:id="rId7"/>
    <p:sldId id="285" r:id="rId8"/>
    <p:sldId id="286" r:id="rId9"/>
    <p:sldId id="290" r:id="rId10"/>
    <p:sldId id="287" r:id="rId11"/>
    <p:sldId id="288" r:id="rId12"/>
    <p:sldId id="289" r:id="rId13"/>
    <p:sldId id="272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12/13/2018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12/13/2018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12/13/2018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1828800"/>
          </a:xfrm>
        </p:spPr>
        <p:txBody>
          <a:bodyPr>
            <a:noAutofit/>
          </a:bodyPr>
          <a:lstStyle/>
          <a:p>
            <a:pPr algn="ctr"/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Rayat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Shikshan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Sanstha’s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R. B. Narayanrao Borawake College, Shrirampur,</a:t>
            </a:r>
          </a:p>
          <a:p>
            <a:pPr algn="ctr"/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Tal. Shrirampur, Dist. </a:t>
            </a: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Ahmednagar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676400"/>
            <a:ext cx="89916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Dr. G. V. Lokhande</a:t>
            </a:r>
          </a:p>
          <a:p>
            <a:pPr algn="ctr">
              <a:lnSpc>
                <a:spcPct val="150000"/>
              </a:lnSpc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Class:          </a:t>
            </a:r>
          </a:p>
          <a:p>
            <a:pPr algn="ctr" fontAlgn="auto">
              <a:lnSpc>
                <a:spcPct val="15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T.Y. B.A.</a:t>
            </a:r>
          </a:p>
          <a:p>
            <a:pPr algn="ctr">
              <a:lnSpc>
                <a:spcPct val="150000"/>
              </a:lnSpc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Subject :</a:t>
            </a:r>
          </a:p>
          <a:p>
            <a:pPr algn="ctr" fontAlgn="auto">
              <a:lnSpc>
                <a:spcPct val="15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Industrial &amp; Organizational Psychology (G-3)</a:t>
            </a:r>
            <a:endParaRPr lang="en-US" sz="2400" b="1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Topic: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</a:p>
          <a:p>
            <a:pPr algn="ctr" fontAlgn="auto">
              <a:lnSpc>
                <a:spcPct val="15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Job Satisfaction</a:t>
            </a:r>
            <a:endParaRPr lang="en-US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534400" cy="57150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Two Factor Theory of Job Satisfaction</a:t>
            </a:r>
          </a:p>
          <a:p>
            <a:pPr>
              <a:lnSpc>
                <a:spcPct val="200000"/>
              </a:lnSpc>
              <a:buFont typeface="Wingdings" pitchFamily="2" charset="2"/>
              <a:buChar char="v"/>
            </a:pP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Maintenance and Hygiene Factors:</a:t>
            </a:r>
          </a:p>
          <a:p>
            <a:pPr>
              <a:lnSpc>
                <a:spcPct val="150000"/>
              </a:lnSpc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Company Policies, Supervision, Supervisor and Personnel Relation, Salary, Security, Work Environment, Personal Life Style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Motivational Factors:</a:t>
            </a:r>
          </a:p>
          <a:p>
            <a:pPr>
              <a:lnSpc>
                <a:spcPct val="150000"/>
              </a:lnSpc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Motivation of Personnel, Goal Setting, Job Performance, Opportunities of Development , Accept of Responsibility, Work  Achievement Motivation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Dispositional Approach : Nature and Criteria of Job Satisfaction Evaluation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200000"/>
              </a:lnSpc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  <a:buFont typeface="Wingdings" pitchFamily="2" charset="2"/>
              <a:buChar char="Ø"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  <a:buFont typeface="Wingdings" pitchFamily="2" charset="2"/>
              <a:buChar char="Ø"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250000"/>
              </a:lnSpc>
              <a:buFont typeface="Wingdings" pitchFamily="2" charset="2"/>
              <a:buChar char="Ø"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250000"/>
              </a:lnSpc>
              <a:buFont typeface="Wingdings" pitchFamily="2" charset="2"/>
              <a:buChar char="Ø"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Theories of Job Satisfaction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534400" cy="5715000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Job Satisfaction and Productivity:</a:t>
            </a:r>
          </a:p>
          <a:p>
            <a:pPr>
              <a:lnSpc>
                <a:spcPct val="200000"/>
              </a:lnSpc>
              <a:buFont typeface="Wingdings" pitchFamily="2" charset="2"/>
              <a:buChar char="v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Personal prototypes </a:t>
            </a:r>
          </a:p>
          <a:p>
            <a:pPr>
              <a:lnSpc>
                <a:spcPct val="200000"/>
              </a:lnSpc>
              <a:buFont typeface="Wingdings" pitchFamily="2" charset="2"/>
              <a:buChar char="v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Probability of Promotion and Transfer </a:t>
            </a:r>
          </a:p>
          <a:p>
            <a:pPr>
              <a:lnSpc>
                <a:spcPct val="200000"/>
              </a:lnSpc>
              <a:buFont typeface="Wingdings" pitchFamily="2" charset="2"/>
              <a:buChar char="v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 Other Relevant Facilities </a:t>
            </a:r>
          </a:p>
          <a:p>
            <a:pPr>
              <a:lnSpc>
                <a:spcPct val="200000"/>
              </a:lnSpc>
              <a:buFont typeface="Wingdings" pitchFamily="2" charset="2"/>
              <a:buChar char="v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Impact of Supervisor </a:t>
            </a:r>
          </a:p>
          <a:p>
            <a:pPr>
              <a:lnSpc>
                <a:spcPct val="200000"/>
              </a:lnSpc>
              <a:buFont typeface="Wingdings" pitchFamily="2" charset="2"/>
              <a:buChar char="v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Role of Management </a:t>
            </a:r>
          </a:p>
          <a:p>
            <a:pPr>
              <a:lnSpc>
                <a:spcPct val="200000"/>
              </a:lnSpc>
              <a:buFont typeface="Wingdings" pitchFamily="2" charset="2"/>
              <a:buChar char="v"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  <a:buFont typeface="Wingdings" pitchFamily="2" charset="2"/>
              <a:buChar char="Ø"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  <a:buFont typeface="Wingdings" pitchFamily="2" charset="2"/>
              <a:buChar char="Ø"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250000"/>
              </a:lnSpc>
              <a:buFont typeface="Wingdings" pitchFamily="2" charset="2"/>
              <a:buChar char="Ø"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250000"/>
              </a:lnSpc>
              <a:buFont typeface="Wingdings" pitchFamily="2" charset="2"/>
              <a:buChar char="Ø"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Productivity &amp; Withdrawal Behavior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534400" cy="5715000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Job Satisfaction and Withdrawal Behavior:</a:t>
            </a:r>
          </a:p>
          <a:p>
            <a:pPr>
              <a:lnSpc>
                <a:spcPct val="200000"/>
              </a:lnSpc>
              <a:buFont typeface="Wingdings" pitchFamily="2" charset="2"/>
              <a:buChar char="v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Job Satisfaction and Personnel Absentee </a:t>
            </a:r>
          </a:p>
          <a:p>
            <a:pPr>
              <a:lnSpc>
                <a:spcPct val="200000"/>
              </a:lnSpc>
              <a:buFont typeface="Wingdings" pitchFamily="2" charset="2"/>
              <a:buChar char="v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Job Satisfaction and Organization Civilization Behavior </a:t>
            </a:r>
          </a:p>
          <a:p>
            <a:pPr>
              <a:lnSpc>
                <a:spcPct val="200000"/>
              </a:lnSpc>
              <a:buFont typeface="Wingdings" pitchFamily="2" charset="2"/>
              <a:buChar char="v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 Job Satisfaction and Violence at work  </a:t>
            </a:r>
          </a:p>
          <a:p>
            <a:pPr>
              <a:lnSpc>
                <a:spcPct val="200000"/>
              </a:lnSpc>
              <a:buFont typeface="Wingdings" pitchFamily="2" charset="2"/>
              <a:buChar char="v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Job Satisfaction and Corruption </a:t>
            </a:r>
          </a:p>
          <a:p>
            <a:pPr>
              <a:lnSpc>
                <a:spcPct val="200000"/>
              </a:lnSpc>
              <a:buFont typeface="Wingdings" pitchFamily="2" charset="2"/>
              <a:buChar char="v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200000"/>
              </a:lnSpc>
              <a:buFont typeface="Wingdings" pitchFamily="2" charset="2"/>
              <a:buChar char="v"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  <a:buFont typeface="Wingdings" pitchFamily="2" charset="2"/>
              <a:buChar char="Ø"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  <a:buFont typeface="Wingdings" pitchFamily="2" charset="2"/>
              <a:buChar char="Ø"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250000"/>
              </a:lnSpc>
              <a:buFont typeface="Wingdings" pitchFamily="2" charset="2"/>
              <a:buChar char="Ø"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250000"/>
              </a:lnSpc>
              <a:buFont typeface="Wingdings" pitchFamily="2" charset="2"/>
              <a:buChar char="Ø"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Productivity &amp; Withdrawal Behavior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057400"/>
            <a:ext cx="8686800" cy="402272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7200" dirty="0" smtClean="0"/>
              <a:t>Thank You</a:t>
            </a:r>
            <a:endParaRPr lang="en-US" sz="7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54162"/>
            <a:ext cx="8991600" cy="5303838"/>
          </a:xfrm>
        </p:spPr>
        <p:txBody>
          <a:bodyPr>
            <a:normAutofit/>
          </a:bodyPr>
          <a:lstStyle/>
          <a:p>
            <a:pPr algn="ctr">
              <a:lnSpc>
                <a:spcPct val="250000"/>
              </a:lnSpc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Work Experience </a:t>
            </a:r>
          </a:p>
          <a:p>
            <a:pPr algn="ctr">
              <a:lnSpc>
                <a:spcPct val="250000"/>
              </a:lnSpc>
              <a:buFont typeface="Wingdings" pitchFamily="2" charset="2"/>
              <a:buChar char="Ø"/>
            </a:pP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Work Evaluation </a:t>
            </a:r>
          </a:p>
          <a:p>
            <a:pPr algn="ctr">
              <a:lnSpc>
                <a:spcPct val="250000"/>
              </a:lnSpc>
              <a:buFont typeface="Wingdings" pitchFamily="2" charset="2"/>
              <a:buChar char="v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Job Performance </a:t>
            </a:r>
          </a:p>
          <a:p>
            <a:pPr algn="ctr">
              <a:lnSpc>
                <a:spcPct val="250000"/>
              </a:lnSpc>
              <a:buFont typeface="Wingdings" pitchFamily="2" charset="2"/>
              <a:buChar char="v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Positive Attitude 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What is Job Satisfaction?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8991600" cy="5562600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Human Behavior </a:t>
            </a:r>
          </a:p>
          <a:p>
            <a:pPr algn="ctr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Change in Work Nature </a:t>
            </a:r>
          </a:p>
          <a:p>
            <a:pPr algn="ctr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Work Environment </a:t>
            </a:r>
          </a:p>
          <a:p>
            <a:pPr algn="ctr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Increase the Personnel Status</a:t>
            </a:r>
          </a:p>
          <a:p>
            <a:pPr algn="ctr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Challenging Goal Setting</a:t>
            </a:r>
          </a:p>
          <a:p>
            <a:pPr algn="ctr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Objective Information </a:t>
            </a:r>
          </a:p>
          <a:p>
            <a:pPr algn="ctr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Open Meeting  </a:t>
            </a:r>
          </a:p>
          <a:p>
            <a:pPr algn="ctr">
              <a:lnSpc>
                <a:spcPct val="250000"/>
              </a:lnSpc>
              <a:buFont typeface="Wingdings" pitchFamily="2" charset="2"/>
              <a:buChar char="Ø"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250000"/>
              </a:lnSpc>
              <a:buFont typeface="Wingdings" pitchFamily="2" charset="2"/>
              <a:buChar char="Ø"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Job Attitude and Job Satisfaction?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295400"/>
            <a:ext cx="7772400" cy="55626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Personnel Salary: Low / High / Average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Work Nature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Job Characteristics Model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Opportunities of Promotion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Nature and Relation of Supervisor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Work Environment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Management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Work Location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Personnel –Personnel Relationship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Management and Personnel Relationship   </a:t>
            </a:r>
          </a:p>
          <a:p>
            <a:pPr algn="ctr">
              <a:lnSpc>
                <a:spcPct val="150000"/>
              </a:lnSpc>
              <a:buFont typeface="Wingdings" pitchFamily="2" charset="2"/>
              <a:buChar char="Ø"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  <a:buFont typeface="Wingdings" pitchFamily="2" charset="2"/>
              <a:buChar char="Ø"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250000"/>
              </a:lnSpc>
              <a:buFont typeface="Wingdings" pitchFamily="2" charset="2"/>
              <a:buChar char="Ø"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250000"/>
              </a:lnSpc>
              <a:buFont typeface="Wingdings" pitchFamily="2" charset="2"/>
              <a:buChar char="Ø"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Factors of Job Satisfaction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0"/>
            <a:ext cx="8153400" cy="59436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Personnel Salary: Low / High / Average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Satisfaction with Work Nature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Satisfaction with Opportunities of Promotion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Satisfaction with Nature and Relation of Supervisor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Satisfaction with Work Environment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Satisfaction with Management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Satisfaction with Work Location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Satisfaction with Personnel –Personnel Relationship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Satisfaction with Management and Personnel Relationship   </a:t>
            </a:r>
          </a:p>
          <a:p>
            <a:pPr algn="ctr">
              <a:lnSpc>
                <a:spcPct val="150000"/>
              </a:lnSpc>
              <a:buFont typeface="Wingdings" pitchFamily="2" charset="2"/>
              <a:buChar char="Ø"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  <a:buFont typeface="Wingdings" pitchFamily="2" charset="2"/>
              <a:buChar char="Ø"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250000"/>
              </a:lnSpc>
              <a:buFont typeface="Wingdings" pitchFamily="2" charset="2"/>
              <a:buChar char="Ø"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250000"/>
              </a:lnSpc>
              <a:buFont typeface="Wingdings" pitchFamily="2" charset="2"/>
              <a:buChar char="Ø"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Factors of Job Satisfaction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371600"/>
            <a:ext cx="8077200" cy="5486400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Interview </a:t>
            </a:r>
          </a:p>
          <a:p>
            <a:pPr algn="ctr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Conducting a Satisfaction Survey </a:t>
            </a:r>
          </a:p>
          <a:p>
            <a:pPr algn="ctr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Work Observation</a:t>
            </a:r>
          </a:p>
          <a:p>
            <a:pPr algn="ctr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Expert Committee </a:t>
            </a:r>
          </a:p>
          <a:p>
            <a:pPr algn="ctr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Questioners </a:t>
            </a:r>
          </a:p>
          <a:p>
            <a:pPr algn="ctr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Personnel Opinion</a:t>
            </a:r>
          </a:p>
          <a:p>
            <a:pPr algn="ctr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Supervisor Opinion </a:t>
            </a:r>
          </a:p>
          <a:p>
            <a:pPr>
              <a:lnSpc>
                <a:spcPct val="150000"/>
              </a:lnSpc>
              <a:buNone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  <a:buFont typeface="Wingdings" pitchFamily="2" charset="2"/>
              <a:buChar char="Ø"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  <a:buFont typeface="Wingdings" pitchFamily="2" charset="2"/>
              <a:buChar char="Ø"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250000"/>
              </a:lnSpc>
              <a:buFont typeface="Wingdings" pitchFamily="2" charset="2"/>
              <a:buChar char="Ø"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250000"/>
              </a:lnSpc>
              <a:buFont typeface="Wingdings" pitchFamily="2" charset="2"/>
              <a:buChar char="Ø"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Measuring of Job Satisfaction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0"/>
            <a:ext cx="8153400" cy="594360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Job Descriptive Index 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Nature of Job Descriptive Index 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Criteria of Job Satisfaction Measurement: 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Work Nature, Salary, Supervisor, Promotion Opportunities , Other Personnel  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Job Satisfaction Survey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Standard Rating Scale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Job Satisfaction &amp; Productivity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lnSpc>
                <a:spcPct val="150000"/>
              </a:lnSpc>
              <a:buFont typeface="Wingdings" pitchFamily="2" charset="2"/>
              <a:buChar char="Ø"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  <a:buFont typeface="Wingdings" pitchFamily="2" charset="2"/>
              <a:buChar char="Ø"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250000"/>
              </a:lnSpc>
              <a:buFont typeface="Wingdings" pitchFamily="2" charset="2"/>
              <a:buChar char="Ø"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250000"/>
              </a:lnSpc>
              <a:buFont typeface="Wingdings" pitchFamily="2" charset="2"/>
              <a:buChar char="Ø"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Measuring of Job Satisfaction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3000"/>
            <a:ext cx="8153400" cy="5715000"/>
          </a:xfrm>
        </p:spPr>
        <p:txBody>
          <a:bodyPr>
            <a:normAutofit lnSpcReduction="10000"/>
          </a:bodyPr>
          <a:lstStyle/>
          <a:p>
            <a:pPr>
              <a:lnSpc>
                <a:spcPct val="210000"/>
              </a:lnSpc>
              <a:buFont typeface="Wingdings" pitchFamily="2" charset="2"/>
              <a:buChar char="Ø"/>
            </a:pP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Minnesota Satisfaction Questionnaire </a:t>
            </a:r>
          </a:p>
          <a:p>
            <a:pPr>
              <a:lnSpc>
                <a:spcPct val="210000"/>
              </a:lnSpc>
              <a:buFont typeface="Wingdings" pitchFamily="2" charset="2"/>
              <a:buChar char="v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 Formation of 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Minnesota Satisfaction Questionnaire</a:t>
            </a:r>
          </a:p>
          <a:p>
            <a:pPr>
              <a:lnSpc>
                <a:spcPct val="210000"/>
              </a:lnSpc>
              <a:buFont typeface="Wingdings" pitchFamily="2" charset="2"/>
              <a:buChar char="v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 Nature of 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Minnesota Satisfaction Questionnaire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10000"/>
              </a:lnSpc>
              <a:buFont typeface="Wingdings" pitchFamily="2" charset="2"/>
              <a:buChar char="v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Job Satisfaction Measurement Criteria  </a:t>
            </a:r>
          </a:p>
          <a:p>
            <a:pPr>
              <a:lnSpc>
                <a:spcPct val="210000"/>
              </a:lnSpc>
              <a:buFont typeface="Wingdings" pitchFamily="2" charset="2"/>
              <a:buChar char="v"/>
            </a:pP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Importance of 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Minnesota Satisfaction Questionnaire</a:t>
            </a:r>
          </a:p>
          <a:p>
            <a:pPr>
              <a:lnSpc>
                <a:spcPct val="200000"/>
              </a:lnSpc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  <a:buFont typeface="Wingdings" pitchFamily="2" charset="2"/>
              <a:buChar char="Ø"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  <a:buFont typeface="Wingdings" pitchFamily="2" charset="2"/>
              <a:buChar char="Ø"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250000"/>
              </a:lnSpc>
              <a:buFont typeface="Wingdings" pitchFamily="2" charset="2"/>
              <a:buChar char="Ø"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250000"/>
              </a:lnSpc>
              <a:buFont typeface="Wingdings" pitchFamily="2" charset="2"/>
              <a:buChar char="Ø"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Measuring of Job Satisfaction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3000"/>
            <a:ext cx="8153400" cy="57150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210000"/>
              </a:lnSpc>
              <a:buFont typeface="Wingdings" pitchFamily="2" charset="2"/>
              <a:buChar char="Ø"/>
            </a:pP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Need Satisfaction Questionnaire </a:t>
            </a:r>
          </a:p>
          <a:p>
            <a:pPr>
              <a:lnSpc>
                <a:spcPct val="210000"/>
              </a:lnSpc>
              <a:buFont typeface="Wingdings" pitchFamily="2" charset="2"/>
              <a:buChar char="v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 Formation of Need Satisfaction Questionnaire </a:t>
            </a:r>
          </a:p>
          <a:p>
            <a:pPr>
              <a:lnSpc>
                <a:spcPct val="210000"/>
              </a:lnSpc>
              <a:buFont typeface="Wingdings" pitchFamily="2" charset="2"/>
              <a:buChar char="v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 Nature of Need Satisfaction Questionnaire </a:t>
            </a:r>
          </a:p>
          <a:p>
            <a:pPr>
              <a:lnSpc>
                <a:spcPct val="210000"/>
              </a:lnSpc>
              <a:buFont typeface="Wingdings" pitchFamily="2" charset="2"/>
              <a:buChar char="v"/>
            </a:pP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Face Scale </a:t>
            </a:r>
          </a:p>
          <a:p>
            <a:pPr>
              <a:lnSpc>
                <a:spcPct val="210000"/>
              </a:lnSpc>
              <a:buFont typeface="Wingdings" pitchFamily="2" charset="2"/>
              <a:buChar char="v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Formation of Face Scale </a:t>
            </a:r>
          </a:p>
          <a:p>
            <a:pPr>
              <a:lnSpc>
                <a:spcPct val="210000"/>
              </a:lnSpc>
              <a:buFont typeface="Wingdings" pitchFamily="2" charset="2"/>
              <a:buChar char="v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Importance of Face Scale </a:t>
            </a:r>
          </a:p>
          <a:p>
            <a:pPr>
              <a:lnSpc>
                <a:spcPct val="200000"/>
              </a:lnSpc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  <a:buFont typeface="Wingdings" pitchFamily="2" charset="2"/>
              <a:buChar char="Ø"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  <a:buFont typeface="Wingdings" pitchFamily="2" charset="2"/>
              <a:buChar char="Ø"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250000"/>
              </a:lnSpc>
              <a:buFont typeface="Wingdings" pitchFamily="2" charset="2"/>
              <a:buChar char="Ø"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250000"/>
              </a:lnSpc>
              <a:buFont typeface="Wingdings" pitchFamily="2" charset="2"/>
              <a:buChar char="Ø"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Measuring of Job Satisfaction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434</TotalTime>
  <Words>447</Words>
  <Application>Microsoft Office PowerPoint</Application>
  <PresentationFormat>On-screen Show (4:3)</PresentationFormat>
  <Paragraphs>198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Concourse</vt:lpstr>
      <vt:lpstr>Slide 1</vt:lpstr>
      <vt:lpstr>What is Job Satisfaction?</vt:lpstr>
      <vt:lpstr>Job Attitude and Job Satisfaction?</vt:lpstr>
      <vt:lpstr>Factors of Job Satisfaction</vt:lpstr>
      <vt:lpstr>Factors of Job Satisfaction</vt:lpstr>
      <vt:lpstr>Measuring of Job Satisfaction</vt:lpstr>
      <vt:lpstr>Measuring of Job Satisfaction</vt:lpstr>
      <vt:lpstr>Measuring of Job Satisfaction</vt:lpstr>
      <vt:lpstr>Measuring of Job Satisfaction</vt:lpstr>
      <vt:lpstr>Theories of Job Satisfaction</vt:lpstr>
      <vt:lpstr>Productivity &amp; Withdrawal Behavior</vt:lpstr>
      <vt:lpstr>Productivity &amp; Withdrawal Behavior</vt:lpstr>
      <vt:lpstr>Slide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rbnb</cp:lastModifiedBy>
  <cp:revision>177</cp:revision>
  <dcterms:created xsi:type="dcterms:W3CDTF">2006-08-16T00:00:00Z</dcterms:created>
  <dcterms:modified xsi:type="dcterms:W3CDTF">2018-12-13T08:07:55Z</dcterms:modified>
</cp:coreProperties>
</file>